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20"/>
  </p:notesMasterIdLst>
  <p:handoutMasterIdLst>
    <p:handoutMasterId r:id="rId21"/>
  </p:handoutMasterIdLst>
  <p:sldIdLst>
    <p:sldId id="261" r:id="rId2"/>
    <p:sldId id="276" r:id="rId3"/>
    <p:sldId id="286" r:id="rId4"/>
    <p:sldId id="294" r:id="rId5"/>
    <p:sldId id="295" r:id="rId6"/>
    <p:sldId id="293" r:id="rId7"/>
    <p:sldId id="288" r:id="rId8"/>
    <p:sldId id="289" r:id="rId9"/>
    <p:sldId id="300" r:id="rId10"/>
    <p:sldId id="281" r:id="rId11"/>
    <p:sldId id="291" r:id="rId12"/>
    <p:sldId id="296" r:id="rId13"/>
    <p:sldId id="290" r:id="rId14"/>
    <p:sldId id="297" r:id="rId15"/>
    <p:sldId id="292" r:id="rId16"/>
    <p:sldId id="298" r:id="rId17"/>
    <p:sldId id="299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45" autoAdjust="0"/>
    <p:restoredTop sz="95588" autoAdjust="0"/>
  </p:normalViewPr>
  <p:slideViewPr>
    <p:cSldViewPr snapToGrid="0" showGuides="1">
      <p:cViewPr>
        <p:scale>
          <a:sx n="90" d="100"/>
          <a:sy n="90" d="100"/>
        </p:scale>
        <p:origin x="656" y="368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03/01/2021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03/01/2021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0108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03/01/2021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03/01/2021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03/01/2021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03/01/2021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03/01/2021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03/01/2021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03/01/2021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03/01/2021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03/01/2021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03/01/2021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03/01/2021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03/01/2021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03/01/2021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03/01/2021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03/01/2021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03/01/2021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03/01/2021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03/01/2021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03/01/2021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03/01/2021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03.01.2021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2021/01/03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03/01/2021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9F78A-E51E-6949-95C5-929AE64AE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3" y="365127"/>
            <a:ext cx="11518231" cy="1325563"/>
          </a:xfrm>
        </p:spPr>
        <p:txBody>
          <a:bodyPr/>
          <a:lstStyle/>
          <a:p>
            <a:r>
              <a:rPr lang="en-GB" dirty="0"/>
              <a:t>Upcasting </a:t>
            </a:r>
            <a:r>
              <a:rPr lang="en-GB" dirty="0" err="1"/>
              <a:t>og</a:t>
            </a:r>
            <a:r>
              <a:rPr lang="en-GB" dirty="0"/>
              <a:t> downcasting med [&lt;</a:t>
            </a:r>
            <a:r>
              <a:rPr lang="en-GB" dirty="0" err="1"/>
              <a:t>AbstractClass</a:t>
            </a:r>
            <a:r>
              <a:rPr lang="en-GB" dirty="0"/>
              <a:t>&gt;]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A253EA-794D-F34A-B66E-16494031ADB5}"/>
              </a:ext>
            </a:extLst>
          </p:cNvPr>
          <p:cNvSpPr txBox="1"/>
          <p:nvPr/>
        </p:nvSpPr>
        <p:spPr>
          <a:xfrm>
            <a:off x="501318" y="1593133"/>
            <a:ext cx="3520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Upcasting </a:t>
            </a:r>
            <a:r>
              <a:rPr lang="en-GB" sz="2400" dirty="0" err="1"/>
              <a:t>i</a:t>
            </a:r>
            <a:r>
              <a:rPr lang="en-GB" sz="2400" dirty="0"/>
              <a:t> </a:t>
            </a:r>
            <a:r>
              <a:rPr lang="en-GB" sz="2400" dirty="0" err="1"/>
              <a:t>chessApp.fsx</a:t>
            </a:r>
            <a:endParaRPr lang="en-GB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6ED194-6D94-D848-8F24-8C9FAD9CA349}"/>
              </a:ext>
            </a:extLst>
          </p:cNvPr>
          <p:cNvSpPr txBox="1"/>
          <p:nvPr/>
        </p:nvSpPr>
        <p:spPr>
          <a:xfrm>
            <a:off x="958517" y="2013767"/>
            <a:ext cx="9718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>
                <a:latin typeface="Courier" pitchFamily="2" charset="0"/>
              </a:rPr>
              <a:t>let pieces = [|</a:t>
            </a:r>
          </a:p>
          <a:p>
            <a:r>
              <a:rPr lang="en" dirty="0">
                <a:latin typeface="Courier" pitchFamily="2" charset="0"/>
              </a:rPr>
              <a:t>  king (White) :&gt; </a:t>
            </a:r>
            <a:r>
              <a:rPr lang="en" dirty="0" err="1">
                <a:latin typeface="Courier" pitchFamily="2" charset="0"/>
              </a:rPr>
              <a:t>chessPiece</a:t>
            </a:r>
            <a:r>
              <a:rPr lang="en" dirty="0">
                <a:latin typeface="Courier" pitchFamily="2" charset="0"/>
              </a:rPr>
              <a:t>;</a:t>
            </a:r>
          </a:p>
          <a:p>
            <a:r>
              <a:rPr lang="en" dirty="0">
                <a:latin typeface="Courier" pitchFamily="2" charset="0"/>
              </a:rPr>
              <a:t>  rook (White) :&gt; </a:t>
            </a:r>
            <a:r>
              <a:rPr lang="en" dirty="0" err="1">
                <a:latin typeface="Courier" pitchFamily="2" charset="0"/>
              </a:rPr>
              <a:t>chessPiece</a:t>
            </a:r>
            <a:r>
              <a:rPr lang="en" dirty="0">
                <a:latin typeface="Courier" pitchFamily="2" charset="0"/>
              </a:rPr>
              <a:t>;</a:t>
            </a:r>
          </a:p>
          <a:p>
            <a:r>
              <a:rPr lang="en" dirty="0">
                <a:latin typeface="Courier" pitchFamily="2" charset="0"/>
              </a:rPr>
              <a:t>  king (Black) :&gt; </a:t>
            </a:r>
            <a:r>
              <a:rPr lang="en" dirty="0" err="1">
                <a:latin typeface="Courier" pitchFamily="2" charset="0"/>
              </a:rPr>
              <a:t>chessPiece</a:t>
            </a:r>
            <a:r>
              <a:rPr lang="en" dirty="0">
                <a:latin typeface="Courier" pitchFamily="2" charset="0"/>
              </a:rPr>
              <a:t> |]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87D7A3-AE6F-EE46-9AC3-1C6F8FBC8023}"/>
              </a:ext>
            </a:extLst>
          </p:cNvPr>
          <p:cNvSpPr txBox="1"/>
          <p:nvPr/>
        </p:nvSpPr>
        <p:spPr>
          <a:xfrm>
            <a:off x="501317" y="3306340"/>
            <a:ext cx="978909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Upcasting:</a:t>
            </a:r>
          </a:p>
          <a:p>
            <a:r>
              <a:rPr lang="en-GB" sz="2400" dirty="0"/>
              <a:t>	</a:t>
            </a:r>
            <a:r>
              <a:rPr lang="en-GB" sz="2000" dirty="0"/>
              <a:t>+ vi </a:t>
            </a:r>
            <a:r>
              <a:rPr lang="en-GB" sz="2000" dirty="0" err="1"/>
              <a:t>kan</a:t>
            </a:r>
            <a:r>
              <a:rPr lang="en-GB" sz="2000" dirty="0"/>
              <a:t> </a:t>
            </a:r>
            <a:r>
              <a:rPr lang="en-GB" sz="2000" dirty="0" err="1"/>
              <a:t>maskere</a:t>
            </a:r>
            <a:r>
              <a:rPr lang="en-GB" sz="2000" dirty="0"/>
              <a:t> </a:t>
            </a:r>
            <a:r>
              <a:rPr lang="en-GB" sz="2000" dirty="0" err="1"/>
              <a:t>forskellige</a:t>
            </a:r>
            <a:r>
              <a:rPr lang="en-GB" sz="2000" dirty="0"/>
              <a:t> </a:t>
            </a:r>
            <a:r>
              <a:rPr lang="en-GB" sz="2000" dirty="0" err="1"/>
              <a:t>brikker</a:t>
            </a:r>
            <a:r>
              <a:rPr lang="en-GB" sz="2000" dirty="0"/>
              <a:t> </a:t>
            </a:r>
            <a:r>
              <a:rPr lang="en-GB" sz="2000" dirty="0" err="1"/>
              <a:t>som</a:t>
            </a:r>
            <a:r>
              <a:rPr lang="en-GB" sz="2000" dirty="0"/>
              <a:t> same type </a:t>
            </a:r>
            <a:r>
              <a:rPr lang="en-GB" sz="2000" dirty="0" err="1"/>
              <a:t>i</a:t>
            </a:r>
            <a:r>
              <a:rPr lang="en-GB" sz="2000" dirty="0"/>
              <a:t> listen</a:t>
            </a:r>
          </a:p>
          <a:p>
            <a:r>
              <a:rPr lang="en-GB" sz="2000" dirty="0"/>
              <a:t>	- </a:t>
            </a:r>
            <a:r>
              <a:rPr lang="en-GB" sz="2000" dirty="0" err="1"/>
              <a:t>Når</a:t>
            </a:r>
            <a:r>
              <a:rPr lang="en-GB" sz="2000" dirty="0"/>
              <a:t> vi </a:t>
            </a:r>
            <a:r>
              <a:rPr lang="en-GB" sz="2000" dirty="0" err="1"/>
              <a:t>skal</a:t>
            </a:r>
            <a:r>
              <a:rPr lang="en-GB" sz="2000" dirty="0"/>
              <a:t> </a:t>
            </a:r>
            <a:r>
              <a:rPr lang="en-GB" sz="2000" dirty="0" err="1"/>
              <a:t>bruge</a:t>
            </a:r>
            <a:r>
              <a:rPr lang="en-GB" sz="2000" dirty="0"/>
              <a:t> </a:t>
            </a:r>
            <a:r>
              <a:rPr lang="en-GB" sz="2000" dirty="0" err="1"/>
              <a:t>brikkernes</a:t>
            </a:r>
            <a:r>
              <a:rPr lang="en-GB" sz="2000" dirty="0"/>
              <a:t> </a:t>
            </a:r>
            <a:r>
              <a:rPr lang="en-GB" sz="2000" dirty="0" err="1"/>
              <a:t>specielle</a:t>
            </a:r>
            <a:r>
              <a:rPr lang="en-GB" sz="2000" dirty="0"/>
              <a:t> </a:t>
            </a:r>
            <a:r>
              <a:rPr lang="en-GB" sz="2000" dirty="0" err="1"/>
              <a:t>træk</a:t>
            </a:r>
            <a:r>
              <a:rPr lang="en-GB" sz="2000" dirty="0"/>
              <a:t> </a:t>
            </a:r>
            <a:r>
              <a:rPr lang="en-GB" sz="2000" dirty="0" err="1"/>
              <a:t>skal</a:t>
            </a:r>
            <a:r>
              <a:rPr lang="en-GB" sz="2000" dirty="0"/>
              <a:t> vi </a:t>
            </a:r>
            <a:r>
              <a:rPr lang="en-GB" sz="2000" dirty="0" err="1"/>
              <a:t>downcaste</a:t>
            </a:r>
            <a:r>
              <a:rPr lang="en-GB" sz="2000" dirty="0"/>
              <a:t>, men </a:t>
            </a:r>
            <a:r>
              <a:rPr lang="en-GB" sz="2000" dirty="0" err="1"/>
              <a:t>til</a:t>
            </a:r>
            <a:r>
              <a:rPr lang="en-GB" sz="2000" dirty="0"/>
              <a:t> </a:t>
            </a:r>
            <a:r>
              <a:rPr lang="en-GB" sz="2000" dirty="0" err="1"/>
              <a:t>hvilken</a:t>
            </a:r>
            <a:r>
              <a:rPr lang="en-GB" sz="2000" dirty="0"/>
              <a:t> type?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1B4856-0DBA-2549-BD9E-19C3974EE32F}"/>
              </a:ext>
            </a:extLst>
          </p:cNvPr>
          <p:cNvSpPr txBox="1"/>
          <p:nvPr/>
        </p:nvSpPr>
        <p:spPr>
          <a:xfrm>
            <a:off x="1507958" y="5183777"/>
            <a:ext cx="916952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GB" sz="2400" dirty="0" err="1">
                <a:highlight>
                  <a:srgbClr val="00FF00"/>
                </a:highlight>
              </a:rPr>
              <a:t>Nej</a:t>
            </a:r>
            <a:r>
              <a:rPr lang="en-GB" sz="2400" dirty="0">
                <a:highlight>
                  <a:srgbClr val="00FF00"/>
                </a:highlight>
              </a:rPr>
              <a:t>! </a:t>
            </a:r>
            <a:r>
              <a:rPr lang="en-GB" sz="2400" dirty="0" err="1">
                <a:highlight>
                  <a:srgbClr val="00FF00"/>
                </a:highlight>
              </a:rPr>
              <a:t>Abstrakte</a:t>
            </a:r>
            <a:r>
              <a:rPr lang="en-GB" sz="2400" dirty="0">
                <a:highlight>
                  <a:srgbClr val="00FF00"/>
                </a:highlight>
              </a:rPr>
              <a:t> </a:t>
            </a:r>
            <a:r>
              <a:rPr lang="en-GB" sz="2400" dirty="0" err="1">
                <a:highlight>
                  <a:srgbClr val="00FF00"/>
                </a:highlight>
              </a:rPr>
              <a:t>metoder</a:t>
            </a:r>
            <a:r>
              <a:rPr lang="en-GB" sz="2400" dirty="0">
                <a:highlight>
                  <a:srgbClr val="00FF00"/>
                </a:highlight>
              </a:rPr>
              <a:t> beholder </a:t>
            </a:r>
            <a:r>
              <a:rPr lang="en-GB" sz="2400" dirty="0" err="1">
                <a:highlight>
                  <a:srgbClr val="00FF00"/>
                </a:highlight>
              </a:rPr>
              <a:t>deres</a:t>
            </a:r>
            <a:r>
              <a:rPr lang="en-GB" sz="2400" dirty="0">
                <a:highlight>
                  <a:srgbClr val="00FF00"/>
                </a:highlight>
              </a:rPr>
              <a:t> implementation </a:t>
            </a:r>
            <a:r>
              <a:rPr lang="en-GB" sz="2400" dirty="0" err="1">
                <a:highlight>
                  <a:srgbClr val="00FF00"/>
                </a:highlight>
              </a:rPr>
              <a:t>ved</a:t>
            </a:r>
            <a:r>
              <a:rPr lang="en-GB" sz="2400" dirty="0">
                <a:highlight>
                  <a:srgbClr val="00FF00"/>
                </a:highlight>
              </a:rPr>
              <a:t> upcasting</a:t>
            </a:r>
            <a:endParaRPr lang="en" sz="2400" dirty="0">
              <a:highlight>
                <a:srgbClr val="00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693C21-05E2-8D45-AA77-639225DC17BC}"/>
              </a:ext>
            </a:extLst>
          </p:cNvPr>
          <p:cNvSpPr txBox="1"/>
          <p:nvPr/>
        </p:nvSpPr>
        <p:spPr>
          <a:xfrm>
            <a:off x="501317" y="4537357"/>
            <a:ext cx="9574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Skal</a:t>
            </a:r>
            <a:r>
              <a:rPr lang="en-GB" sz="2400" dirty="0"/>
              <a:t> </a:t>
            </a:r>
            <a:r>
              <a:rPr lang="en-GB" sz="2400" dirty="0" err="1"/>
              <a:t>brættet</a:t>
            </a:r>
            <a:r>
              <a:rPr lang="en-GB" sz="2400" dirty="0"/>
              <a:t> </a:t>
            </a:r>
            <a:r>
              <a:rPr lang="en-GB" sz="2400" dirty="0" err="1"/>
              <a:t>bruge</a:t>
            </a:r>
            <a:r>
              <a:rPr lang="en-GB" sz="2400" dirty="0"/>
              <a:t> downcasting for at </a:t>
            </a:r>
            <a:r>
              <a:rPr lang="en-GB" sz="2400" dirty="0" err="1"/>
              <a:t>få</a:t>
            </a:r>
            <a:r>
              <a:rPr lang="en-GB" sz="2400" dirty="0"/>
              <a:t> </a:t>
            </a:r>
            <a:r>
              <a:rPr lang="en-GB" sz="2400" dirty="0" err="1"/>
              <a:t>adgang</a:t>
            </a:r>
            <a:r>
              <a:rPr lang="en-GB" sz="2400" dirty="0"/>
              <a:t> </a:t>
            </a:r>
            <a:r>
              <a:rPr lang="en-GB" sz="2400" dirty="0" err="1"/>
              <a:t>til</a:t>
            </a:r>
            <a:r>
              <a:rPr lang="en-GB" sz="2400" dirty="0"/>
              <a:t> </a:t>
            </a:r>
            <a:r>
              <a:rPr lang="en-GB" sz="2400" dirty="0" err="1"/>
              <a:t>candiateRelativeMoves</a:t>
            </a:r>
            <a:r>
              <a:rPr lang="en-GB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9455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9F21D-9BFB-6345-BA78-CF9B2F87D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Runs: Black king - candidates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6C7BD75-4AE6-4E4A-B946-1BF863FE12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2819" y="1220785"/>
            <a:ext cx="5425440" cy="5445026"/>
          </a:xfr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F9A18109-1BF9-4A42-9027-5B23D5B85AB2}"/>
              </a:ext>
            </a:extLst>
          </p:cNvPr>
          <p:cNvSpPr/>
          <p:nvPr/>
        </p:nvSpPr>
        <p:spPr>
          <a:xfrm>
            <a:off x="4329292" y="2614420"/>
            <a:ext cx="566733" cy="60404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CD3EB8CF-B2AD-7C45-945E-EE2C98BFB17F}"/>
              </a:ext>
            </a:extLst>
          </p:cNvPr>
          <p:cNvSpPr/>
          <p:nvPr/>
        </p:nvSpPr>
        <p:spPr>
          <a:xfrm>
            <a:off x="3671907" y="3218464"/>
            <a:ext cx="657385" cy="60515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5A6395A1-B254-334B-8276-9476BE63F372}"/>
              </a:ext>
            </a:extLst>
          </p:cNvPr>
          <p:cNvSpPr/>
          <p:nvPr/>
        </p:nvSpPr>
        <p:spPr>
          <a:xfrm>
            <a:off x="4896025" y="3218464"/>
            <a:ext cx="604682" cy="60007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82C71152-04FA-0F4E-8163-6F71BF454A44}"/>
              </a:ext>
            </a:extLst>
          </p:cNvPr>
          <p:cNvSpPr/>
          <p:nvPr/>
        </p:nvSpPr>
        <p:spPr>
          <a:xfrm>
            <a:off x="4313890" y="3826480"/>
            <a:ext cx="582135" cy="60007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FAA8F3FC-EF87-2343-B2FE-DD87AFD7F053}"/>
              </a:ext>
            </a:extLst>
          </p:cNvPr>
          <p:cNvSpPr/>
          <p:nvPr/>
        </p:nvSpPr>
        <p:spPr>
          <a:xfrm>
            <a:off x="4310318" y="3210518"/>
            <a:ext cx="604682" cy="600070"/>
          </a:xfrm>
          <a:prstGeom prst="fram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73E8DC0B-F3E9-2D48-9A35-D4291C463E9D}"/>
              </a:ext>
            </a:extLst>
          </p:cNvPr>
          <p:cNvSpPr/>
          <p:nvPr/>
        </p:nvSpPr>
        <p:spPr>
          <a:xfrm>
            <a:off x="4914999" y="2614421"/>
            <a:ext cx="604682" cy="60007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A23947D4-317F-9E49-B9D6-04570E7FB3C8}"/>
              </a:ext>
            </a:extLst>
          </p:cNvPr>
          <p:cNvSpPr/>
          <p:nvPr/>
        </p:nvSpPr>
        <p:spPr>
          <a:xfrm>
            <a:off x="4896025" y="3814359"/>
            <a:ext cx="604682" cy="60007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451214A5-0C32-F24D-BFB7-A7175349E90B}"/>
              </a:ext>
            </a:extLst>
          </p:cNvPr>
          <p:cNvSpPr/>
          <p:nvPr/>
        </p:nvSpPr>
        <p:spPr>
          <a:xfrm>
            <a:off x="3690558" y="3827539"/>
            <a:ext cx="604682" cy="60007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D0B31084-3316-EC4C-BF02-FFC6965D0430}"/>
              </a:ext>
            </a:extLst>
          </p:cNvPr>
          <p:cNvSpPr/>
          <p:nvPr/>
        </p:nvSpPr>
        <p:spPr>
          <a:xfrm>
            <a:off x="3705635" y="2628102"/>
            <a:ext cx="604682" cy="60007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E2B9CBB8-1B87-CD40-B737-AC2B7C618E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/>
          <a:lstStyle/>
          <a:p>
            <a:fld id="{4505FA94-BE71-426F-A992-1545AC90C129}" type="datetime1">
              <a:rPr lang="en-GB" smtClean="0"/>
              <a:t>03/01/2021</a:t>
            </a:fld>
            <a:endParaRPr lang="en-GB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039710F-FFB5-0F48-9D70-0F9E61A3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51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D5AFAD1-BB9A-294B-A556-56750D9D5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643" y="500065"/>
            <a:ext cx="6223992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A7A3BE8-4C52-0C43-BAFD-A26CD896D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r>
              <a:rPr lang="en-US" dirty="0"/>
              <a:t>Runs: Black king - candidates</a:t>
            </a:r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84E1D509-A7AD-CF4B-9DED-DB5770D87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89" y="1220785"/>
            <a:ext cx="5425440" cy="5445026"/>
          </a:xfrm>
          <a:prstGeom prst="rect">
            <a:avLst/>
          </a:prstGeom>
        </p:spPr>
      </p:pic>
      <p:sp>
        <p:nvSpPr>
          <p:cNvPr id="16" name="Frame 15">
            <a:extLst>
              <a:ext uri="{FF2B5EF4-FFF2-40B4-BE49-F238E27FC236}">
                <a16:creationId xmlns:a16="http://schemas.microsoft.com/office/drawing/2014/main" id="{8508C088-FD97-D749-B61D-2AC8DCDAA402}"/>
              </a:ext>
            </a:extLst>
          </p:cNvPr>
          <p:cNvSpPr/>
          <p:nvPr/>
        </p:nvSpPr>
        <p:spPr>
          <a:xfrm>
            <a:off x="6317215" y="2915855"/>
            <a:ext cx="5053649" cy="865186"/>
          </a:xfrm>
          <a:prstGeom prst="frame">
            <a:avLst>
              <a:gd name="adj1" fmla="val 75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C9E20940-D0B3-A94A-9D49-63F6EA5AFFCC}"/>
              </a:ext>
            </a:extLst>
          </p:cNvPr>
          <p:cNvSpPr/>
          <p:nvPr/>
        </p:nvSpPr>
        <p:spPr>
          <a:xfrm>
            <a:off x="1486065" y="2614420"/>
            <a:ext cx="566733" cy="60404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01F00EEE-FA85-3948-862C-9C0A694A1640}"/>
              </a:ext>
            </a:extLst>
          </p:cNvPr>
          <p:cNvSpPr/>
          <p:nvPr/>
        </p:nvSpPr>
        <p:spPr>
          <a:xfrm>
            <a:off x="828680" y="3218464"/>
            <a:ext cx="657385" cy="60515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035CB025-048D-FF4A-B5C3-A931D93AA69F}"/>
              </a:ext>
            </a:extLst>
          </p:cNvPr>
          <p:cNvSpPr/>
          <p:nvPr/>
        </p:nvSpPr>
        <p:spPr>
          <a:xfrm>
            <a:off x="2052798" y="3218464"/>
            <a:ext cx="604682" cy="60007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8DCE9D73-71C5-964E-BE8A-CA71B03A48EA}"/>
              </a:ext>
            </a:extLst>
          </p:cNvPr>
          <p:cNvSpPr/>
          <p:nvPr/>
        </p:nvSpPr>
        <p:spPr>
          <a:xfrm>
            <a:off x="1470663" y="3826480"/>
            <a:ext cx="582135" cy="60007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4832A773-A23B-5F41-8B1A-18ED78D15FD6}"/>
              </a:ext>
            </a:extLst>
          </p:cNvPr>
          <p:cNvSpPr/>
          <p:nvPr/>
        </p:nvSpPr>
        <p:spPr>
          <a:xfrm>
            <a:off x="1467091" y="3210518"/>
            <a:ext cx="604682" cy="600070"/>
          </a:xfrm>
          <a:prstGeom prst="fram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B64E3E34-D07B-4D48-AF0A-1BA8D0AAD330}"/>
              </a:ext>
            </a:extLst>
          </p:cNvPr>
          <p:cNvSpPr/>
          <p:nvPr/>
        </p:nvSpPr>
        <p:spPr>
          <a:xfrm>
            <a:off x="2071772" y="2614421"/>
            <a:ext cx="604682" cy="60007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40C9C640-5FE1-9446-874E-7E0FFAC1241C}"/>
              </a:ext>
            </a:extLst>
          </p:cNvPr>
          <p:cNvSpPr/>
          <p:nvPr/>
        </p:nvSpPr>
        <p:spPr>
          <a:xfrm>
            <a:off x="2052798" y="3814359"/>
            <a:ext cx="604682" cy="60007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Frame 25">
            <a:extLst>
              <a:ext uri="{FF2B5EF4-FFF2-40B4-BE49-F238E27FC236}">
                <a16:creationId xmlns:a16="http://schemas.microsoft.com/office/drawing/2014/main" id="{0A7FD458-8025-FF43-8814-79FC90FFFFEF}"/>
              </a:ext>
            </a:extLst>
          </p:cNvPr>
          <p:cNvSpPr/>
          <p:nvPr/>
        </p:nvSpPr>
        <p:spPr>
          <a:xfrm>
            <a:off x="847331" y="3827539"/>
            <a:ext cx="604682" cy="60007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A84956DE-8889-6C4B-ACBB-BC6544830BDB}"/>
              </a:ext>
            </a:extLst>
          </p:cNvPr>
          <p:cNvSpPr/>
          <p:nvPr/>
        </p:nvSpPr>
        <p:spPr>
          <a:xfrm>
            <a:off x="862408" y="2628102"/>
            <a:ext cx="604682" cy="60007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Date Placeholder 4">
            <a:extLst>
              <a:ext uri="{FF2B5EF4-FFF2-40B4-BE49-F238E27FC236}">
                <a16:creationId xmlns:a16="http://schemas.microsoft.com/office/drawing/2014/main" id="{B07784A4-8065-AA42-A0B9-3B1A840326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/>
          <a:lstStyle/>
          <a:p>
            <a:fld id="{4505FA94-BE71-426F-A992-1545AC90C129}" type="datetime1">
              <a:rPr lang="en-GB" smtClean="0"/>
              <a:t>03/01/2021</a:t>
            </a:fld>
            <a:endParaRPr lang="en-GB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EE37C135-5D00-F54E-9FD3-27F14E670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1545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9F21D-9BFB-6345-BA78-CF9B2F87D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Runs: White rook - candidates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6C7BD75-4AE6-4E4A-B946-1BF863FE12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2800" y="1220413"/>
            <a:ext cx="5425440" cy="544502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FB426-916A-D442-9A3B-C901A95DF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03/01/2021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F43F4-D66C-584F-A346-85B0FAFEF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13</a:t>
            </a:fld>
            <a:endParaRPr lang="en-GB" dirty="0"/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F9A18109-1BF9-4A42-9027-5B23D5B85AB2}"/>
              </a:ext>
            </a:extLst>
          </p:cNvPr>
          <p:cNvSpPr/>
          <p:nvPr/>
        </p:nvSpPr>
        <p:spPr>
          <a:xfrm>
            <a:off x="4334192" y="810896"/>
            <a:ext cx="562928" cy="414528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CD3EB8CF-B2AD-7C45-945E-EE2C98BFB17F}"/>
              </a:ext>
            </a:extLst>
          </p:cNvPr>
          <p:cNvSpPr/>
          <p:nvPr/>
        </p:nvSpPr>
        <p:spPr>
          <a:xfrm>
            <a:off x="101600" y="4927600"/>
            <a:ext cx="4226560" cy="6096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5A6395A1-B254-334B-8276-9476BE63F372}"/>
              </a:ext>
            </a:extLst>
          </p:cNvPr>
          <p:cNvSpPr/>
          <p:nvPr/>
        </p:nvSpPr>
        <p:spPr>
          <a:xfrm>
            <a:off x="4897120" y="4927600"/>
            <a:ext cx="4226560" cy="6096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82C71152-04FA-0F4E-8163-6F71BF454A44}"/>
              </a:ext>
            </a:extLst>
          </p:cNvPr>
          <p:cNvSpPr/>
          <p:nvPr/>
        </p:nvSpPr>
        <p:spPr>
          <a:xfrm>
            <a:off x="4348480" y="5537200"/>
            <a:ext cx="548640" cy="414528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6EDF651D-91DE-6D4A-93EC-71A0EB81755C}"/>
              </a:ext>
            </a:extLst>
          </p:cNvPr>
          <p:cNvSpPr/>
          <p:nvPr/>
        </p:nvSpPr>
        <p:spPr>
          <a:xfrm>
            <a:off x="4325776" y="4927600"/>
            <a:ext cx="604682" cy="600070"/>
          </a:xfrm>
          <a:prstGeom prst="fram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907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B1EC01A-8D73-F741-BEC1-9957A32E8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266" y="620714"/>
            <a:ext cx="621506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39F21D-9BFB-6345-BA78-CF9B2F87D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Runs: White rook - candidates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6C7BD75-4AE6-4E4A-B946-1BF863FE12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8161" y="1220413"/>
            <a:ext cx="5425440" cy="544502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FB426-916A-D442-9A3B-C901A95DF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03/01/2021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F43F4-D66C-584F-A346-85B0FAFEF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14</a:t>
            </a:fld>
            <a:endParaRPr lang="en-GB" dirty="0"/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F9A18109-1BF9-4A42-9027-5B23D5B85AB2}"/>
              </a:ext>
            </a:extLst>
          </p:cNvPr>
          <p:cNvSpPr/>
          <p:nvPr/>
        </p:nvSpPr>
        <p:spPr>
          <a:xfrm>
            <a:off x="1619553" y="810896"/>
            <a:ext cx="562928" cy="414528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CD3EB8CF-B2AD-7C45-945E-EE2C98BFB17F}"/>
              </a:ext>
            </a:extLst>
          </p:cNvPr>
          <p:cNvSpPr/>
          <p:nvPr/>
        </p:nvSpPr>
        <p:spPr>
          <a:xfrm>
            <a:off x="-2613039" y="4927600"/>
            <a:ext cx="4226560" cy="6096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5A6395A1-B254-334B-8276-9476BE63F372}"/>
              </a:ext>
            </a:extLst>
          </p:cNvPr>
          <p:cNvSpPr/>
          <p:nvPr/>
        </p:nvSpPr>
        <p:spPr>
          <a:xfrm>
            <a:off x="2182481" y="4927600"/>
            <a:ext cx="4226560" cy="6096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82C71152-04FA-0F4E-8163-6F71BF454A44}"/>
              </a:ext>
            </a:extLst>
          </p:cNvPr>
          <p:cNvSpPr/>
          <p:nvPr/>
        </p:nvSpPr>
        <p:spPr>
          <a:xfrm>
            <a:off x="1633841" y="5537200"/>
            <a:ext cx="548640" cy="414528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6EDF651D-91DE-6D4A-93EC-71A0EB81755C}"/>
              </a:ext>
            </a:extLst>
          </p:cNvPr>
          <p:cNvSpPr/>
          <p:nvPr/>
        </p:nvSpPr>
        <p:spPr>
          <a:xfrm>
            <a:off x="1611137" y="4927600"/>
            <a:ext cx="604682" cy="600070"/>
          </a:xfrm>
          <a:prstGeom prst="fram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2360AA-5EED-5C4C-80DC-C44F3DE6D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6173" y="4966495"/>
            <a:ext cx="5080129" cy="8651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221796-2037-574E-9DD2-2DD272596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9034" y="4968305"/>
            <a:ext cx="5080129" cy="124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3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9F21D-9BFB-6345-BA78-CF9B2F87D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Runs: White rook – filtered and classified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6C7BD75-4AE6-4E4A-B946-1BF863FE12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2800" y="1220413"/>
            <a:ext cx="5425440" cy="544502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FB426-916A-D442-9A3B-C901A95DF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03/01/2021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F43F4-D66C-584F-A346-85B0FAFEF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15</a:t>
            </a:fld>
            <a:endParaRPr lang="en-GB" dirty="0"/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F9A18109-1BF9-4A42-9027-5B23D5B85AB2}"/>
              </a:ext>
            </a:extLst>
          </p:cNvPr>
          <p:cNvSpPr/>
          <p:nvPr/>
        </p:nvSpPr>
        <p:spPr>
          <a:xfrm>
            <a:off x="4334192" y="3799361"/>
            <a:ext cx="562928" cy="112824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CD3EB8CF-B2AD-7C45-945E-EE2C98BFB17F}"/>
              </a:ext>
            </a:extLst>
          </p:cNvPr>
          <p:cNvSpPr/>
          <p:nvPr/>
        </p:nvSpPr>
        <p:spPr>
          <a:xfrm>
            <a:off x="3686175" y="4927600"/>
            <a:ext cx="657538" cy="6096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5A6395A1-B254-334B-8276-9476BE63F372}"/>
              </a:ext>
            </a:extLst>
          </p:cNvPr>
          <p:cNvSpPr/>
          <p:nvPr/>
        </p:nvSpPr>
        <p:spPr>
          <a:xfrm>
            <a:off x="4897119" y="4927600"/>
            <a:ext cx="3589656" cy="6096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82C71152-04FA-0F4E-8163-6F71BF454A44}"/>
              </a:ext>
            </a:extLst>
          </p:cNvPr>
          <p:cNvSpPr/>
          <p:nvPr/>
        </p:nvSpPr>
        <p:spPr>
          <a:xfrm>
            <a:off x="4348480" y="5507972"/>
            <a:ext cx="568960" cy="7293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19058C11-7C95-7046-80F7-D6607406C6CF}"/>
              </a:ext>
            </a:extLst>
          </p:cNvPr>
          <p:cNvSpPr/>
          <p:nvPr/>
        </p:nvSpPr>
        <p:spPr>
          <a:xfrm>
            <a:off x="4343712" y="3194514"/>
            <a:ext cx="562928" cy="60484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AEE31B2A-FDB4-4941-8016-66372E0E7576}"/>
              </a:ext>
            </a:extLst>
          </p:cNvPr>
          <p:cNvSpPr/>
          <p:nvPr/>
        </p:nvSpPr>
        <p:spPr>
          <a:xfrm>
            <a:off x="4325776" y="4927600"/>
            <a:ext cx="604682" cy="600070"/>
          </a:xfrm>
          <a:prstGeom prst="fram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0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6C7BD75-4AE6-4E4A-B946-1BF863FE12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79" y="1220413"/>
            <a:ext cx="5425440" cy="544502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FB426-916A-D442-9A3B-C901A95DF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03/01/2021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F43F4-D66C-584F-A346-85B0FAFEF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16</a:t>
            </a:fld>
            <a:endParaRPr lang="en-GB" dirty="0"/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F9A18109-1BF9-4A42-9027-5B23D5B85AB2}"/>
              </a:ext>
            </a:extLst>
          </p:cNvPr>
          <p:cNvSpPr/>
          <p:nvPr/>
        </p:nvSpPr>
        <p:spPr>
          <a:xfrm>
            <a:off x="1376671" y="3799361"/>
            <a:ext cx="562928" cy="112824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CD3EB8CF-B2AD-7C45-945E-EE2C98BFB17F}"/>
              </a:ext>
            </a:extLst>
          </p:cNvPr>
          <p:cNvSpPr/>
          <p:nvPr/>
        </p:nvSpPr>
        <p:spPr>
          <a:xfrm>
            <a:off x="728654" y="4927600"/>
            <a:ext cx="657538" cy="6096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5A6395A1-B254-334B-8276-9476BE63F372}"/>
              </a:ext>
            </a:extLst>
          </p:cNvPr>
          <p:cNvSpPr/>
          <p:nvPr/>
        </p:nvSpPr>
        <p:spPr>
          <a:xfrm>
            <a:off x="1939598" y="4927600"/>
            <a:ext cx="3589656" cy="6096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82C71152-04FA-0F4E-8163-6F71BF454A44}"/>
              </a:ext>
            </a:extLst>
          </p:cNvPr>
          <p:cNvSpPr/>
          <p:nvPr/>
        </p:nvSpPr>
        <p:spPr>
          <a:xfrm>
            <a:off x="1390959" y="5507972"/>
            <a:ext cx="568960" cy="7293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19058C11-7C95-7046-80F7-D6607406C6CF}"/>
              </a:ext>
            </a:extLst>
          </p:cNvPr>
          <p:cNvSpPr/>
          <p:nvPr/>
        </p:nvSpPr>
        <p:spPr>
          <a:xfrm>
            <a:off x="1386191" y="3194514"/>
            <a:ext cx="562928" cy="60484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AEE31B2A-FDB4-4941-8016-66372E0E7576}"/>
              </a:ext>
            </a:extLst>
          </p:cNvPr>
          <p:cNvSpPr/>
          <p:nvPr/>
        </p:nvSpPr>
        <p:spPr>
          <a:xfrm>
            <a:off x="1368255" y="4927600"/>
            <a:ext cx="604682" cy="600070"/>
          </a:xfrm>
          <a:prstGeom prst="fram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73CD35-B99F-8A46-8EED-C9F7B4873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629" y="620714"/>
            <a:ext cx="7018734" cy="6858000"/>
          </a:xfrm>
          <a:prstGeom prst="rect">
            <a:avLst/>
          </a:prstGeom>
        </p:spPr>
      </p:pic>
      <p:sp>
        <p:nvSpPr>
          <p:cNvPr id="14" name="Frame 13">
            <a:extLst>
              <a:ext uri="{FF2B5EF4-FFF2-40B4-BE49-F238E27FC236}">
                <a16:creationId xmlns:a16="http://schemas.microsoft.com/office/drawing/2014/main" id="{CCD80D84-30D7-834F-8DCB-67D67147B2D8}"/>
              </a:ext>
            </a:extLst>
          </p:cNvPr>
          <p:cNvSpPr/>
          <p:nvPr/>
        </p:nvSpPr>
        <p:spPr>
          <a:xfrm>
            <a:off x="5922247" y="3398835"/>
            <a:ext cx="6022104" cy="3073403"/>
          </a:xfrm>
          <a:prstGeom prst="frame">
            <a:avLst>
              <a:gd name="adj1" fmla="val 3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2B46C43-9D2A-6843-803C-A1EE9F821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520698"/>
            <a:ext cx="11012488" cy="865186"/>
          </a:xfrm>
        </p:spPr>
        <p:txBody>
          <a:bodyPr/>
          <a:lstStyle/>
          <a:p>
            <a:r>
              <a:rPr lang="en-US" dirty="0"/>
              <a:t>Runs: </a:t>
            </a:r>
            <a:r>
              <a:rPr lang="en-US" dirty="0" err="1"/>
              <a:t>candiateRelativeMoves</a:t>
            </a:r>
            <a:r>
              <a:rPr lang="en-US" dirty="0"/>
              <a:t> -&gt; </a:t>
            </a:r>
            <a:r>
              <a:rPr lang="en-US" dirty="0" err="1"/>
              <a:t>availableMoves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360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FB426-916A-D442-9A3B-C901A95DF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03/01/2021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F43F4-D66C-584F-A346-85B0FAFEF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73CD35-B99F-8A46-8EED-C9F7B4873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7139" y="620714"/>
            <a:ext cx="7018734" cy="6858000"/>
          </a:xfrm>
          <a:prstGeom prst="rect">
            <a:avLst/>
          </a:prstGeom>
        </p:spPr>
      </p:pic>
      <p:sp>
        <p:nvSpPr>
          <p:cNvPr id="14" name="Frame 13">
            <a:extLst>
              <a:ext uri="{FF2B5EF4-FFF2-40B4-BE49-F238E27FC236}">
                <a16:creationId xmlns:a16="http://schemas.microsoft.com/office/drawing/2014/main" id="{CCD80D84-30D7-834F-8DCB-67D67147B2D8}"/>
              </a:ext>
            </a:extLst>
          </p:cNvPr>
          <p:cNvSpPr/>
          <p:nvPr/>
        </p:nvSpPr>
        <p:spPr>
          <a:xfrm>
            <a:off x="-78521" y="3398835"/>
            <a:ext cx="6022104" cy="3073403"/>
          </a:xfrm>
          <a:prstGeom prst="frame">
            <a:avLst>
              <a:gd name="adj1" fmla="val 3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EC386C1-7CCE-AB4E-9164-A622C5FEC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520698"/>
            <a:ext cx="11012488" cy="865186"/>
          </a:xfrm>
        </p:spPr>
        <p:txBody>
          <a:bodyPr/>
          <a:lstStyle/>
          <a:p>
            <a:r>
              <a:rPr lang="en-US" dirty="0"/>
              <a:t>Runs: </a:t>
            </a:r>
            <a:r>
              <a:rPr lang="en-US" dirty="0" err="1"/>
              <a:t>candiateRelativeMoves</a:t>
            </a:r>
            <a:r>
              <a:rPr lang="en-US" dirty="0"/>
              <a:t> -&gt; </a:t>
            </a:r>
            <a:r>
              <a:rPr lang="en-US" dirty="0" err="1"/>
              <a:t>availableMoves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44D7F2-9285-E347-A959-5CC164DD8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325" y="85744"/>
            <a:ext cx="6659618" cy="7286605"/>
          </a:xfrm>
          <a:prstGeom prst="rect">
            <a:avLst/>
          </a:prstGeom>
        </p:spPr>
      </p:pic>
      <p:sp>
        <p:nvSpPr>
          <p:cNvPr id="21" name="Frame 20">
            <a:extLst>
              <a:ext uri="{FF2B5EF4-FFF2-40B4-BE49-F238E27FC236}">
                <a16:creationId xmlns:a16="http://schemas.microsoft.com/office/drawing/2014/main" id="{5E371AF2-0008-234C-AEB2-323068D61049}"/>
              </a:ext>
            </a:extLst>
          </p:cNvPr>
          <p:cNvSpPr/>
          <p:nvPr/>
        </p:nvSpPr>
        <p:spPr>
          <a:xfrm>
            <a:off x="531081" y="5113335"/>
            <a:ext cx="4040921" cy="301627"/>
          </a:xfrm>
          <a:prstGeom prst="frame">
            <a:avLst>
              <a:gd name="adj1" fmla="val 3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DA212632-1425-7741-9BBD-07B5DAA73B0A}"/>
              </a:ext>
            </a:extLst>
          </p:cNvPr>
          <p:cNvSpPr/>
          <p:nvPr/>
        </p:nvSpPr>
        <p:spPr>
          <a:xfrm>
            <a:off x="6591595" y="3243263"/>
            <a:ext cx="4438355" cy="185737"/>
          </a:xfrm>
          <a:prstGeom prst="frame">
            <a:avLst>
              <a:gd name="adj1" fmla="val 3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60FCBBB8-D564-6542-92C2-D15835803A9B}"/>
              </a:ext>
            </a:extLst>
          </p:cNvPr>
          <p:cNvSpPr/>
          <p:nvPr/>
        </p:nvSpPr>
        <p:spPr>
          <a:xfrm>
            <a:off x="6620170" y="4871243"/>
            <a:ext cx="4824118" cy="185737"/>
          </a:xfrm>
          <a:prstGeom prst="frame">
            <a:avLst>
              <a:gd name="adj1" fmla="val 3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6FB9A19F-347D-EE40-8799-56B67D44C9D4}"/>
              </a:ext>
            </a:extLst>
          </p:cNvPr>
          <p:cNvSpPr/>
          <p:nvPr/>
        </p:nvSpPr>
        <p:spPr>
          <a:xfrm>
            <a:off x="546099" y="5386386"/>
            <a:ext cx="4586350" cy="174625"/>
          </a:xfrm>
          <a:prstGeom prst="frame">
            <a:avLst>
              <a:gd name="adj1" fmla="val 3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5B90339B-A9CD-CE43-84F2-E29C767B88AB}"/>
              </a:ext>
            </a:extLst>
          </p:cNvPr>
          <p:cNvSpPr/>
          <p:nvPr/>
        </p:nvSpPr>
        <p:spPr>
          <a:xfrm>
            <a:off x="531081" y="5681662"/>
            <a:ext cx="4586350" cy="174625"/>
          </a:xfrm>
          <a:prstGeom prst="frame">
            <a:avLst>
              <a:gd name="adj1" fmla="val 3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Frame 25">
            <a:extLst>
              <a:ext uri="{FF2B5EF4-FFF2-40B4-BE49-F238E27FC236}">
                <a16:creationId xmlns:a16="http://schemas.microsoft.com/office/drawing/2014/main" id="{1934F9C7-75D5-EA48-B62C-90A79D1F712C}"/>
              </a:ext>
            </a:extLst>
          </p:cNvPr>
          <p:cNvSpPr/>
          <p:nvPr/>
        </p:nvSpPr>
        <p:spPr>
          <a:xfrm>
            <a:off x="524357" y="5956303"/>
            <a:ext cx="4586350" cy="174625"/>
          </a:xfrm>
          <a:prstGeom prst="frame">
            <a:avLst>
              <a:gd name="adj1" fmla="val 3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35673E81-4825-D449-B2FF-18D7C2FCA487}"/>
              </a:ext>
            </a:extLst>
          </p:cNvPr>
          <p:cNvSpPr/>
          <p:nvPr/>
        </p:nvSpPr>
        <p:spPr>
          <a:xfrm>
            <a:off x="6415383" y="1727969"/>
            <a:ext cx="4438355" cy="185737"/>
          </a:xfrm>
          <a:prstGeom prst="frame">
            <a:avLst>
              <a:gd name="adj1" fmla="val 3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422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03/01/2021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18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778283" cy="4675187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I denne video hørte du om:</a:t>
            </a:r>
          </a:p>
          <a:p>
            <a:r>
              <a:rPr lang="da-DK" dirty="0"/>
              <a:t>Trin til at forstå kode</a:t>
            </a:r>
          </a:p>
          <a:p>
            <a:r>
              <a:rPr lang="da-DK" dirty="0"/>
              <a:t>En simplificeret version af den udleverede kode:</a:t>
            </a:r>
          </a:p>
          <a:p>
            <a:pPr lvl="1"/>
            <a:r>
              <a:rPr lang="da-DK" dirty="0"/>
              <a:t>Imperativ udskrivning af brættet</a:t>
            </a:r>
          </a:p>
          <a:p>
            <a:pPr lvl="1"/>
            <a:r>
              <a:rPr lang="da-DK" dirty="0"/>
              <a:t>Ingen </a:t>
            </a:r>
            <a:r>
              <a:rPr lang="da-DK" dirty="0" err="1"/>
              <a:t>copy-constructor</a:t>
            </a:r>
            <a:endParaRPr lang="da-DK" dirty="0"/>
          </a:p>
          <a:p>
            <a:pPr lvl="1"/>
            <a:r>
              <a:rPr lang="da-DK" dirty="0"/>
              <a:t>Ingen brug af swap i </a:t>
            </a:r>
            <a:r>
              <a:rPr lang="da-DK" dirty="0" err="1"/>
              <a:t>rook.candiateRelativeMoves</a:t>
            </a:r>
            <a:r>
              <a:rPr lang="da-DK" dirty="0"/>
              <a:t>.</a:t>
            </a:r>
          </a:p>
          <a:p>
            <a:pPr marL="360363" lvl="1" indent="0">
              <a:buNone/>
            </a:pPr>
            <a:r>
              <a:rPr lang="da-DK" sz="2400" dirty="0"/>
              <a:t>Den må I gerne bruge i stedet.</a:t>
            </a:r>
          </a:p>
          <a:p>
            <a:r>
              <a:rPr lang="da-DK" dirty="0"/>
              <a:t>En gennemgang af væsentlige elementer i den simplificerede kode:</a:t>
            </a:r>
          </a:p>
          <a:p>
            <a:pPr lvl="1"/>
            <a:r>
              <a:rPr lang="da-DK" dirty="0"/>
              <a:t>UML diagram</a:t>
            </a:r>
          </a:p>
          <a:p>
            <a:pPr lvl="1"/>
            <a:r>
              <a:rPr lang="da-DK" dirty="0"/>
              <a:t>Runs</a:t>
            </a:r>
          </a:p>
          <a:p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B9180-8FF6-0141-904C-B44C18395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03/01/2021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9A745-1ABC-7B47-B1D8-6A00C02C7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F3F85B-AC7C-E44A-8566-1F08DEF794FF}"/>
              </a:ext>
            </a:extLst>
          </p:cNvPr>
          <p:cNvSpPr txBox="1">
            <a:spLocks/>
          </p:cNvSpPr>
          <p:nvPr/>
        </p:nvSpPr>
        <p:spPr>
          <a:xfrm>
            <a:off x="261534" y="366093"/>
            <a:ext cx="10515600" cy="6054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Skak</a:t>
            </a:r>
            <a:endParaRPr lang="en-GB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4F9268-8D6B-3248-9AFC-289A67EAAC4F}"/>
              </a:ext>
            </a:extLst>
          </p:cNvPr>
          <p:cNvSpPr txBox="1"/>
          <p:nvPr/>
        </p:nvSpPr>
        <p:spPr>
          <a:xfrm>
            <a:off x="9838770" y="971550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21" name="Content Placeholder 4" descr="A picture containing object, man, table&#10;&#10;Description automatically generated">
            <a:extLst>
              <a:ext uri="{FF2B5EF4-FFF2-40B4-BE49-F238E27FC236}">
                <a16:creationId xmlns:a16="http://schemas.microsoft.com/office/drawing/2014/main" id="{2D607569-3C7B-C14B-9D89-E81671A16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0133" y="-118438"/>
            <a:ext cx="9951734" cy="7479883"/>
          </a:xfrm>
        </p:spPr>
      </p:pic>
    </p:spTree>
    <p:extLst>
      <p:ext uri="{BB962C8B-B14F-4D97-AF65-F5344CB8AC3E}">
        <p14:creationId xmlns:p14="http://schemas.microsoft.com/office/powerpoint/2010/main" val="4196347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BC506-5FE3-2A4A-8D8A-DCBCFC9D8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Opgave</a:t>
            </a:r>
            <a:r>
              <a:rPr lang="en-GB" dirty="0"/>
              <a:t>: </a:t>
            </a:r>
            <a:r>
              <a:rPr lang="en-GB" dirty="0" err="1"/>
              <a:t>chess.fs</a:t>
            </a:r>
            <a:r>
              <a:rPr lang="en-GB" dirty="0"/>
              <a:t>, </a:t>
            </a:r>
            <a:r>
              <a:rPr lang="en-GB" dirty="0" err="1"/>
              <a:t>pieces.fs</a:t>
            </a:r>
            <a:r>
              <a:rPr lang="en-GB" dirty="0"/>
              <a:t>, </a:t>
            </a:r>
            <a:r>
              <a:rPr lang="en-GB" dirty="0" err="1"/>
              <a:t>chessApp.fsx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40DB85-3879-DB4C-BC2A-6D78CE62CE00}"/>
              </a:ext>
            </a:extLst>
          </p:cNvPr>
          <p:cNvSpPr txBox="1"/>
          <p:nvPr/>
        </p:nvSpPr>
        <p:spPr>
          <a:xfrm>
            <a:off x="588963" y="2143953"/>
            <a:ext cx="107632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Trin</a:t>
            </a:r>
            <a:r>
              <a:rPr lang="en-GB" sz="2400" dirty="0"/>
              <a:t> </a:t>
            </a:r>
            <a:r>
              <a:rPr lang="en-GB" sz="2400" dirty="0" err="1"/>
              <a:t>til</a:t>
            </a:r>
            <a:r>
              <a:rPr lang="en-GB" sz="2400" dirty="0"/>
              <a:t> at </a:t>
            </a:r>
            <a:r>
              <a:rPr lang="en-GB" sz="2400" dirty="0" err="1"/>
              <a:t>forstå</a:t>
            </a:r>
            <a:r>
              <a:rPr lang="en-GB" sz="2400" dirty="0"/>
              <a:t> </a:t>
            </a:r>
            <a:r>
              <a:rPr lang="en-GB" sz="2400" dirty="0" err="1"/>
              <a:t>koden</a:t>
            </a:r>
            <a:r>
              <a:rPr lang="en-GB" sz="2400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 err="1"/>
              <a:t>Oversæt</a:t>
            </a:r>
            <a:r>
              <a:rPr lang="en-GB" sz="2400" dirty="0"/>
              <a:t> </a:t>
            </a:r>
            <a:r>
              <a:rPr lang="en-GB" sz="2400" dirty="0" err="1"/>
              <a:t>og</a:t>
            </a:r>
            <a:r>
              <a:rPr lang="en-GB" sz="2400" dirty="0"/>
              <a:t> </a:t>
            </a:r>
            <a:r>
              <a:rPr lang="en-GB" sz="2400" dirty="0" err="1"/>
              <a:t>kør</a:t>
            </a:r>
            <a:r>
              <a:rPr lang="en-GB" sz="2400" dirty="0"/>
              <a:t>. </a:t>
            </a:r>
            <a:r>
              <a:rPr lang="en-GB" sz="2400" dirty="0" err="1"/>
              <a:t>Virker</a:t>
            </a:r>
            <a:r>
              <a:rPr lang="en-GB" sz="2400" dirty="0"/>
              <a:t> den? Ser output ok </a:t>
            </a:r>
            <a:r>
              <a:rPr lang="en-GB" sz="2400" dirty="0" err="1"/>
              <a:t>ud</a:t>
            </a:r>
            <a:r>
              <a:rPr lang="en-GB" sz="2400" dirty="0"/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 err="1"/>
              <a:t>Skab</a:t>
            </a:r>
            <a:r>
              <a:rPr lang="en-GB" sz="2400" dirty="0"/>
              <a:t> </a:t>
            </a:r>
            <a:r>
              <a:rPr lang="en-GB" sz="2400" dirty="0" err="1"/>
              <a:t>overblik</a:t>
            </a:r>
            <a:r>
              <a:rPr lang="en-GB" sz="2400" dirty="0"/>
              <a:t> over </a:t>
            </a:r>
            <a:r>
              <a:rPr lang="en-GB" sz="2400" dirty="0" err="1"/>
              <a:t>koden</a:t>
            </a:r>
            <a:r>
              <a:rPr lang="en-GB" sz="2400" dirty="0"/>
              <a:t> (</a:t>
            </a:r>
            <a:r>
              <a:rPr lang="en-GB" sz="2400" dirty="0" err="1"/>
              <a:t>bagfra</a:t>
            </a:r>
            <a:r>
              <a:rPr lang="en-GB" sz="2400" dirty="0"/>
              <a:t>).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 err="1"/>
              <a:t>Forstå</a:t>
            </a:r>
            <a:r>
              <a:rPr lang="en-GB" sz="2400" dirty="0"/>
              <a:t> </a:t>
            </a:r>
            <a:r>
              <a:rPr lang="en-GB" sz="2400" dirty="0" err="1"/>
              <a:t>detaljer</a:t>
            </a:r>
            <a:r>
              <a:rPr lang="en-GB" sz="2400" dirty="0"/>
              <a:t> </a:t>
            </a:r>
            <a:r>
              <a:rPr lang="en-GB" sz="2400" dirty="0" err="1"/>
              <a:t>i</a:t>
            </a:r>
            <a:r>
              <a:rPr lang="en-GB" sz="2400" dirty="0"/>
              <a:t> </a:t>
            </a:r>
            <a:r>
              <a:rPr lang="en-GB" sz="2400" dirty="0" err="1"/>
              <a:t>koden</a:t>
            </a:r>
            <a:r>
              <a:rPr lang="en-GB" sz="2400" dirty="0"/>
              <a:t>, </a:t>
            </a:r>
            <a:r>
              <a:rPr lang="en-GB" sz="2400" dirty="0" err="1"/>
              <a:t>stil</a:t>
            </a:r>
            <a:r>
              <a:rPr lang="en-GB" sz="2400" dirty="0"/>
              <a:t> </a:t>
            </a:r>
            <a:r>
              <a:rPr lang="en-GB" sz="2400" dirty="0" err="1"/>
              <a:t>kritiske</a:t>
            </a:r>
            <a:r>
              <a:rPr lang="en-GB" sz="2400" dirty="0"/>
              <a:t> </a:t>
            </a:r>
            <a:r>
              <a:rPr lang="en-GB" sz="2400" dirty="0" err="1"/>
              <a:t>spørgsmål</a:t>
            </a:r>
            <a:r>
              <a:rPr lang="en-GB" sz="2400" dirty="0"/>
              <a:t>, </a:t>
            </a:r>
            <a:r>
              <a:rPr lang="en-GB" sz="2400" dirty="0" err="1"/>
              <a:t>lav</a:t>
            </a:r>
            <a:r>
              <a:rPr lang="en-GB" sz="2400" dirty="0"/>
              <a:t> </a:t>
            </a:r>
            <a:r>
              <a:rPr lang="en-GB" sz="2400" dirty="0" err="1"/>
              <a:t>forsøg</a:t>
            </a:r>
            <a:r>
              <a:rPr lang="en-GB" sz="2400" dirty="0"/>
              <a:t> for at </a:t>
            </a:r>
            <a:r>
              <a:rPr lang="en-GB" sz="2400" dirty="0" err="1"/>
              <a:t>bekræfte</a:t>
            </a:r>
            <a:r>
              <a:rPr lang="en-GB" sz="2400" dirty="0"/>
              <a:t> din </a:t>
            </a:r>
            <a:r>
              <a:rPr lang="en-GB" sz="2400" dirty="0" err="1"/>
              <a:t>forståelse</a:t>
            </a:r>
            <a:r>
              <a:rPr lang="en-GB" sz="2400" dirty="0"/>
              <a:t>.</a:t>
            </a:r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C469D0CC-9909-2548-8AB6-26909D3CB4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/>
          <a:lstStyle/>
          <a:p>
            <a:fld id="{4505FA94-BE71-426F-A992-1545AC90C129}" type="datetime1">
              <a:rPr lang="en-GB" smtClean="0"/>
              <a:t>03/01/2021</a:t>
            </a:fld>
            <a:endParaRPr lang="en-GB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AFDCA13-5625-C141-B16A-F630F6E4D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2669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DDC1E-78E1-844A-962D-5C79D2504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 err="1"/>
              <a:t>Oversæt</a:t>
            </a:r>
            <a:r>
              <a:rPr lang="en-GB" sz="3200" dirty="0"/>
              <a:t> </a:t>
            </a:r>
            <a:r>
              <a:rPr lang="en-GB" sz="3200" dirty="0" err="1"/>
              <a:t>og</a:t>
            </a:r>
            <a:r>
              <a:rPr lang="en-GB" sz="3200" dirty="0"/>
              <a:t> </a:t>
            </a:r>
            <a:r>
              <a:rPr lang="en-GB" sz="3200" dirty="0" err="1"/>
              <a:t>kør</a:t>
            </a:r>
            <a:br>
              <a:rPr lang="en-GB" sz="3200" dirty="0"/>
            </a:b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AD274E-B252-7D48-82B5-2E9DA6E66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168" y="506414"/>
            <a:ext cx="6153472" cy="6858000"/>
          </a:xfrm>
          <a:prstGeom prst="rect">
            <a:avLst/>
          </a:prstGeom>
        </p:spPr>
      </p:pic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C29C6FCC-A180-6349-9172-F9168C20B9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/>
          <a:lstStyle/>
          <a:p>
            <a:fld id="{4505FA94-BE71-426F-A992-1545AC90C129}" type="datetime1">
              <a:rPr lang="en-GB" smtClean="0"/>
              <a:t>03/01/2021</a:t>
            </a:fld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081E143-A526-0341-82AD-FEDF56498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8886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DDC1E-78E1-844A-962D-5C79D2504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 err="1"/>
              <a:t>Skab</a:t>
            </a:r>
            <a:r>
              <a:rPr lang="en-GB" sz="3200" dirty="0"/>
              <a:t> </a:t>
            </a:r>
            <a:r>
              <a:rPr lang="en-GB" sz="3200" dirty="0" err="1"/>
              <a:t>overblik</a:t>
            </a:r>
            <a:r>
              <a:rPr lang="en-GB" sz="3200" dirty="0"/>
              <a:t> over </a:t>
            </a:r>
            <a:r>
              <a:rPr lang="en-GB" sz="3200" dirty="0" err="1"/>
              <a:t>koden</a:t>
            </a:r>
            <a:r>
              <a:rPr lang="en-GB" sz="3200" dirty="0"/>
              <a:t> (</a:t>
            </a:r>
            <a:r>
              <a:rPr lang="en-GB" sz="3200" dirty="0" err="1"/>
              <a:t>bagfra</a:t>
            </a:r>
            <a:r>
              <a:rPr lang="en-GB" sz="3200" dirty="0"/>
              <a:t>).</a:t>
            </a:r>
            <a:br>
              <a:rPr lang="en-GB" sz="3200" dirty="0"/>
            </a:b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8023B0-F29D-4241-9423-45BAC06D8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7669" y="828675"/>
            <a:ext cx="5858273" cy="64643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E4F16FB-D649-3242-92E4-C1C8B9F316EB}"/>
              </a:ext>
            </a:extLst>
          </p:cNvPr>
          <p:cNvSpPr txBox="1"/>
          <p:nvPr/>
        </p:nvSpPr>
        <p:spPr>
          <a:xfrm>
            <a:off x="3831405" y="2895552"/>
            <a:ext cx="6946132" cy="230832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What we know from looking at </a:t>
            </a:r>
            <a:r>
              <a:rPr lang="en-US" dirty="0" err="1"/>
              <a:t>chessApp.fsx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Chess and Pieces files (separation)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board and </a:t>
            </a:r>
            <a:r>
              <a:rPr lang="en-US" dirty="0" err="1"/>
              <a:t>chessPiece</a:t>
            </a:r>
            <a:r>
              <a:rPr lang="en-US" dirty="0"/>
              <a:t>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chessPieces</a:t>
            </a:r>
            <a:r>
              <a:rPr lang="en-US" dirty="0"/>
              <a:t> has a position, board has </a:t>
            </a:r>
            <a:r>
              <a:rPr lang="en-US" dirty="0" err="1"/>
              <a:t>availableMoves</a:t>
            </a:r>
            <a:r>
              <a:rPr lang="en-US" dirty="0"/>
              <a:t> and move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chessPiece</a:t>
            </a:r>
            <a:r>
              <a:rPr lang="en-US" dirty="0"/>
              <a:t>, position, and </a:t>
            </a:r>
            <a:r>
              <a:rPr lang="en-US" dirty="0" err="1"/>
              <a:t>availableMoves</a:t>
            </a:r>
            <a:r>
              <a:rPr lang="en-US" dirty="0"/>
              <a:t> is printable (</a:t>
            </a:r>
            <a:r>
              <a:rPr lang="en-US" dirty="0" err="1"/>
              <a:t>ToString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king and rook are a type of </a:t>
            </a:r>
            <a:r>
              <a:rPr lang="en-US" dirty="0" err="1"/>
              <a:t>chessPiece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board offers .[] – indexing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AD274E-B252-7D48-82B5-2E9DA6E66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243" y="620714"/>
            <a:ext cx="6153472" cy="6858000"/>
          </a:xfrm>
          <a:prstGeom prst="rect">
            <a:avLst/>
          </a:prstGeom>
        </p:spPr>
      </p:pic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B637825B-2A09-724A-B1B6-AB5243AC6B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/>
          <a:lstStyle/>
          <a:p>
            <a:fld id="{4505FA94-BE71-426F-A992-1545AC90C129}" type="datetime1">
              <a:rPr lang="en-GB" smtClean="0"/>
              <a:t>03/01/2021</a:t>
            </a:fld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EEB8119-9859-844B-95BF-BFFBC215C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8318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309940D-FEB8-0A46-AA0E-97E356856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1454" y="664366"/>
            <a:ext cx="621506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0DDC1E-78E1-844A-962D-5C79D2504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 err="1"/>
              <a:t>Brug</a:t>
            </a:r>
            <a:r>
              <a:rPr lang="en-GB" sz="3200" dirty="0"/>
              <a:t> </a:t>
            </a:r>
            <a:r>
              <a:rPr lang="en-GB" sz="3200" dirty="0" err="1"/>
              <a:t>biblioteket</a:t>
            </a:r>
            <a:r>
              <a:rPr lang="en-GB" sz="3200" dirty="0"/>
              <a:t>, </a:t>
            </a:r>
            <a:r>
              <a:rPr lang="en-GB" sz="3200" dirty="0" err="1"/>
              <a:t>lav</a:t>
            </a:r>
            <a:r>
              <a:rPr lang="en-GB" sz="3200" dirty="0"/>
              <a:t> </a:t>
            </a:r>
            <a:r>
              <a:rPr lang="en-GB" sz="3200" dirty="0" err="1"/>
              <a:t>småændringer</a:t>
            </a:r>
            <a:r>
              <a:rPr lang="en-GB" sz="3200" dirty="0"/>
              <a:t>, </a:t>
            </a:r>
            <a:r>
              <a:rPr lang="en-GB" sz="3200" dirty="0" err="1"/>
              <a:t>kig</a:t>
            </a:r>
            <a:r>
              <a:rPr lang="en-GB" sz="3200" dirty="0"/>
              <a:t> </a:t>
            </a:r>
            <a:r>
              <a:rPr lang="en-GB" sz="3200" dirty="0" err="1"/>
              <a:t>på</a:t>
            </a:r>
            <a:r>
              <a:rPr lang="en-GB" sz="3200" dirty="0"/>
              <a:t> </a:t>
            </a:r>
            <a:r>
              <a:rPr lang="en-GB" sz="3200" dirty="0" err="1"/>
              <a:t>resultatet</a:t>
            </a:r>
            <a:endParaRPr lang="en-GB" sz="3200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616F1446-934E-0643-91C2-EBF26A4F878E}"/>
              </a:ext>
            </a:extLst>
          </p:cNvPr>
          <p:cNvSpPr/>
          <p:nvPr/>
        </p:nvSpPr>
        <p:spPr>
          <a:xfrm>
            <a:off x="257174" y="5121271"/>
            <a:ext cx="1728786" cy="38576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CAD3C3-9A4A-FE41-B81F-C99947E51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488" y="-264321"/>
            <a:ext cx="6153472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698297-442E-0F42-8CEE-8FF8F914F6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224" y="214313"/>
            <a:ext cx="8184229" cy="6858000"/>
          </a:xfrm>
          <a:prstGeom prst="rect">
            <a:avLst/>
          </a:prstGeom>
        </p:spPr>
      </p:pic>
      <p:sp>
        <p:nvSpPr>
          <p:cNvPr id="15" name="Frame 14">
            <a:extLst>
              <a:ext uri="{FF2B5EF4-FFF2-40B4-BE49-F238E27FC236}">
                <a16:creationId xmlns:a16="http://schemas.microsoft.com/office/drawing/2014/main" id="{BB99AE69-F9FF-1B4D-B4FB-D06F32DF94EF}"/>
              </a:ext>
            </a:extLst>
          </p:cNvPr>
          <p:cNvSpPr/>
          <p:nvPr/>
        </p:nvSpPr>
        <p:spPr>
          <a:xfrm>
            <a:off x="5314166" y="4421188"/>
            <a:ext cx="7429500" cy="2043113"/>
          </a:xfrm>
          <a:prstGeom prst="frame">
            <a:avLst>
              <a:gd name="adj1" fmla="val 2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Date Placeholder 4">
            <a:extLst>
              <a:ext uri="{FF2B5EF4-FFF2-40B4-BE49-F238E27FC236}">
                <a16:creationId xmlns:a16="http://schemas.microsoft.com/office/drawing/2014/main" id="{9F5907A7-54CF-2641-8838-0AC6803D07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/>
          <a:lstStyle/>
          <a:p>
            <a:fld id="{4505FA94-BE71-426F-A992-1545AC90C129}" type="datetime1">
              <a:rPr lang="en-GB" smtClean="0"/>
              <a:t>03/01/2021</a:t>
            </a:fld>
            <a:endParaRPr lang="en-GB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E5988D46-46F1-784F-9272-EAAF64420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344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DDC1E-78E1-844A-962D-5C79D2504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 err="1"/>
              <a:t>Skab</a:t>
            </a:r>
            <a:r>
              <a:rPr lang="en-GB" sz="3200" dirty="0"/>
              <a:t> </a:t>
            </a:r>
            <a:r>
              <a:rPr lang="en-GB" sz="3200" dirty="0" err="1"/>
              <a:t>overblik</a:t>
            </a:r>
            <a:r>
              <a:rPr lang="en-GB" sz="3200" dirty="0"/>
              <a:t> over </a:t>
            </a:r>
            <a:r>
              <a:rPr lang="en-GB" sz="3200" dirty="0" err="1"/>
              <a:t>koden</a:t>
            </a:r>
            <a:r>
              <a:rPr lang="en-GB" sz="3200" dirty="0"/>
              <a:t> (</a:t>
            </a:r>
            <a:r>
              <a:rPr lang="en-GB" sz="3200" dirty="0" err="1"/>
              <a:t>bagfra</a:t>
            </a:r>
            <a:r>
              <a:rPr lang="en-GB" sz="3200" dirty="0"/>
              <a:t>).</a:t>
            </a:r>
            <a:br>
              <a:rPr lang="en-GB" sz="3200" dirty="0"/>
            </a:b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F67FA1-9778-7D46-A981-587262D97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506" y="649290"/>
            <a:ext cx="6215063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B7EB25-42B4-5D4D-B92C-627EFEC37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6" y="649290"/>
            <a:ext cx="6223992" cy="6858000"/>
          </a:xfrm>
          <a:prstGeom prst="rect">
            <a:avLst/>
          </a:prstGeom>
        </p:spPr>
      </p:pic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4EE47874-5CC8-5448-BD31-2BB08D2196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/>
          <a:lstStyle/>
          <a:p>
            <a:fld id="{4505FA94-BE71-426F-A992-1545AC90C129}" type="datetime1">
              <a:rPr lang="en-GB" smtClean="0"/>
              <a:t>03/01/2021</a:t>
            </a:fld>
            <a:endParaRPr lang="en-GB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C5FCE52-EA43-6746-AF39-EED658CE5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0233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E63B7-1CEC-C745-815A-EA43F94A8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Klassehierarki</a:t>
            </a:r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39391600-12A0-E941-BF50-C75E51DA1E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/>
          <a:lstStyle/>
          <a:p>
            <a:fld id="{4505FA94-BE71-426F-A992-1545AC90C129}" type="datetime1">
              <a:rPr lang="en-GB" smtClean="0"/>
              <a:t>03/01/2021</a:t>
            </a:fld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618DB56-CB8B-9A42-A506-A7A857797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1537CC-1573-CC43-8BA3-69AF8107F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1053307"/>
            <a:ext cx="67056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691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524F4-DCAB-E647-86D4-B8363A6F1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UMLet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C15B0-DCEF-F14D-8A57-C3964B9E9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03/01/2021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7D5BFE-897D-8C49-8B2A-AA81DC7D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45D8BB-2B72-1A44-802E-045DDFC26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957" y="262542"/>
            <a:ext cx="10854306" cy="717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212219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384</Words>
  <Application>Microsoft Macintosh PowerPoint</Application>
  <PresentationFormat>Widescreen</PresentationFormat>
  <Paragraphs>88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Courier</vt:lpstr>
      <vt:lpstr>Microsoft New Tai Lue</vt:lpstr>
      <vt:lpstr>Brugerdefineret design</vt:lpstr>
      <vt:lpstr>PowerPoint Presentation</vt:lpstr>
      <vt:lpstr>PowerPoint Presentation</vt:lpstr>
      <vt:lpstr>Opgave: chess.fs, pieces.fs, chessApp.fsx</vt:lpstr>
      <vt:lpstr>Oversæt og kør </vt:lpstr>
      <vt:lpstr>Skab overblik over koden (bagfra). </vt:lpstr>
      <vt:lpstr>Brug biblioteket, lav småændringer, kig på resultatet</vt:lpstr>
      <vt:lpstr>Skab overblik over koden (bagfra). </vt:lpstr>
      <vt:lpstr>Klassehierarki</vt:lpstr>
      <vt:lpstr>UMLet</vt:lpstr>
      <vt:lpstr>Upcasting og downcasting med [&lt;AbstractClass&gt;]</vt:lpstr>
      <vt:lpstr>Runs: Black king - candidates</vt:lpstr>
      <vt:lpstr>Runs: Black king - candidates</vt:lpstr>
      <vt:lpstr>Runs: White rook - candidates</vt:lpstr>
      <vt:lpstr>Runs: White rook - candidates</vt:lpstr>
      <vt:lpstr>Runs: White rook – filtered and classified </vt:lpstr>
      <vt:lpstr>Runs: candiateRelativeMoves -&gt; availableMoves</vt:lpstr>
      <vt:lpstr>Runs: candiateRelativeMoves -&gt; availableMoves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2021-01-04T00:20:13Z</dcterms:modified>
</cp:coreProperties>
</file>